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61" r:id="rId3"/>
    <p:sldId id="259" r:id="rId4"/>
    <p:sldId id="257" r:id="rId5"/>
    <p:sldId id="258" r:id="rId6"/>
    <p:sldId id="265" r:id="rId7"/>
    <p:sldId id="267" r:id="rId8"/>
    <p:sldId id="269" r:id="rId9"/>
    <p:sldId id="271" r:id="rId10"/>
    <p:sldId id="273" r:id="rId11"/>
    <p:sldId id="275" r:id="rId12"/>
    <p:sldId id="277" r:id="rId13"/>
    <p:sldId id="281" r:id="rId14"/>
    <p:sldId id="279" r:id="rId15"/>
    <p:sldId id="283" r:id="rId16"/>
    <p:sldId id="393" r:id="rId17"/>
    <p:sldId id="389" r:id="rId18"/>
    <p:sldId id="390" r:id="rId19"/>
    <p:sldId id="391" r:id="rId20"/>
    <p:sldId id="392" r:id="rId21"/>
    <p:sldId id="274" r:id="rId22"/>
    <p:sldId id="276" r:id="rId23"/>
    <p:sldId id="278" r:id="rId24"/>
    <p:sldId id="282" r:id="rId25"/>
    <p:sldId id="280" r:id="rId26"/>
    <p:sldId id="284" r:id="rId27"/>
    <p:sldId id="260" r:id="rId28"/>
    <p:sldId id="289" r:id="rId29"/>
    <p:sldId id="291" r:id="rId30"/>
    <p:sldId id="293" r:id="rId31"/>
    <p:sldId id="295" r:id="rId32"/>
    <p:sldId id="297" r:id="rId33"/>
    <p:sldId id="299" r:id="rId34"/>
    <p:sldId id="301" r:id="rId35"/>
    <p:sldId id="303" r:id="rId36"/>
    <p:sldId id="305" r:id="rId37"/>
    <p:sldId id="307" r:id="rId38"/>
    <p:sldId id="449" r:id="rId39"/>
    <p:sldId id="440" r:id="rId40"/>
    <p:sldId id="441" r:id="rId41"/>
    <p:sldId id="442" r:id="rId42"/>
    <p:sldId id="443" r:id="rId43"/>
    <p:sldId id="444" r:id="rId44"/>
    <p:sldId id="445" r:id="rId45"/>
    <p:sldId id="446" r:id="rId46"/>
    <p:sldId id="447" r:id="rId47"/>
    <p:sldId id="448" r:id="rId48"/>
    <p:sldId id="308" r:id="rId49"/>
    <p:sldId id="261" r:id="rId50"/>
    <p:sldId id="309" r:id="rId51"/>
    <p:sldId id="394" r:id="rId52"/>
    <p:sldId id="396" r:id="rId53"/>
    <p:sldId id="398" r:id="rId54"/>
    <p:sldId id="400" r:id="rId55"/>
    <p:sldId id="402" r:id="rId56"/>
    <p:sldId id="404" r:id="rId57"/>
    <p:sldId id="406" r:id="rId58"/>
    <p:sldId id="345" r:id="rId59"/>
    <p:sldId id="327" r:id="rId60"/>
    <p:sldId id="439" r:id="rId61"/>
    <p:sldId id="433" r:id="rId62"/>
    <p:sldId id="434" r:id="rId63"/>
    <p:sldId id="435" r:id="rId64"/>
    <p:sldId id="436" r:id="rId65"/>
    <p:sldId id="437" r:id="rId66"/>
    <p:sldId id="438" r:id="rId67"/>
    <p:sldId id="405" r:id="rId68"/>
    <p:sldId id="407" r:id="rId69"/>
    <p:sldId id="346" r:id="rId70"/>
    <p:sldId id="328" r:id="rId71"/>
    <p:sldId id="262" r:id="rId72"/>
    <p:sldId id="329" r:id="rId73"/>
    <p:sldId id="408" r:id="rId74"/>
    <p:sldId id="410" r:id="rId75"/>
    <p:sldId id="412" r:id="rId76"/>
    <p:sldId id="414" r:id="rId77"/>
    <p:sldId id="416" r:id="rId78"/>
    <p:sldId id="418" r:id="rId79"/>
    <p:sldId id="420" r:id="rId80"/>
    <p:sldId id="422" r:id="rId81"/>
    <p:sldId id="347" r:id="rId82"/>
    <p:sldId id="460" r:id="rId83"/>
    <p:sldId id="450" r:id="rId84"/>
    <p:sldId id="451" r:id="rId85"/>
    <p:sldId id="452" r:id="rId86"/>
    <p:sldId id="453" r:id="rId87"/>
    <p:sldId id="454" r:id="rId88"/>
    <p:sldId id="455" r:id="rId89"/>
    <p:sldId id="456" r:id="rId90"/>
    <p:sldId id="457" r:id="rId91"/>
    <p:sldId id="458" r:id="rId92"/>
    <p:sldId id="459" r:id="rId93"/>
    <p:sldId id="263" r:id="rId94"/>
    <p:sldId id="349" r:id="rId95"/>
    <p:sldId id="351" r:id="rId96"/>
    <p:sldId id="353" r:id="rId97"/>
    <p:sldId id="355" r:id="rId98"/>
    <p:sldId id="357" r:id="rId99"/>
    <p:sldId id="359" r:id="rId100"/>
    <p:sldId id="361" r:id="rId101"/>
    <p:sldId id="363" r:id="rId102"/>
    <p:sldId id="365" r:id="rId103"/>
    <p:sldId id="367" r:id="rId104"/>
    <p:sldId id="432" r:id="rId105"/>
    <p:sldId id="424" r:id="rId106"/>
    <p:sldId id="425" r:id="rId107"/>
    <p:sldId id="426" r:id="rId108"/>
    <p:sldId id="427" r:id="rId109"/>
    <p:sldId id="428" r:id="rId110"/>
    <p:sldId id="429" r:id="rId111"/>
    <p:sldId id="430" r:id="rId112"/>
    <p:sldId id="431" r:id="rId113"/>
    <p:sldId id="366" r:id="rId114"/>
    <p:sldId id="368" r:id="rId115"/>
    <p:sldId id="264" r:id="rId116"/>
    <p:sldId id="369" r:id="rId117"/>
    <p:sldId id="371" r:id="rId118"/>
    <p:sldId id="373" r:id="rId119"/>
    <p:sldId id="375" r:id="rId120"/>
    <p:sldId id="377" r:id="rId121"/>
    <p:sldId id="379" r:id="rId122"/>
    <p:sldId id="381" r:id="rId123"/>
    <p:sldId id="383" r:id="rId124"/>
    <p:sldId id="385" r:id="rId125"/>
    <p:sldId id="387" r:id="rId1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>
        <p:scale>
          <a:sx n="80" d="100"/>
          <a:sy n="80" d="100"/>
        </p:scale>
        <p:origin x="195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2163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3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7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32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32089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38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08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61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9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73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617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F815E9D-7136-45CF-A007-BAEC72BB316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F842136-16C9-436A-AE43-D2365658272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669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36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696">
          <p15:clr>
            <a:srgbClr val="F26B43"/>
          </p15:clr>
        </p15:guide>
        <p15:guide id="4294967295" orient="horz" pos="432">
          <p15:clr>
            <a:srgbClr val="F26B43"/>
          </p15:clr>
        </p15:guide>
        <p15:guide id="4294967295" orient="horz" pos="1512">
          <p15:clr>
            <a:srgbClr val="F26B43"/>
          </p15:clr>
        </p15:guide>
        <p15:guide id="4294967295" pos="6912">
          <p15:clr>
            <a:srgbClr val="F26B43"/>
          </p15:clr>
        </p15:guide>
        <p15:guide id="4294967295" pos="936">
          <p15:clr>
            <a:srgbClr val="F26B43"/>
          </p15:clr>
        </p15:guide>
        <p15:guide id="4294967295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84" y="1132621"/>
            <a:ext cx="2883244" cy="203865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915128" y="2125344"/>
            <a:ext cx="8361229" cy="2098226"/>
          </a:xfrm>
        </p:spPr>
        <p:txBody>
          <a:bodyPr/>
          <a:lstStyle/>
          <a:p>
            <a:r>
              <a:rPr lang="ru-RU" dirty="0" smtClean="0"/>
              <a:t>Встреча о деятельности 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111721" y="4223570"/>
            <a:ext cx="7968041" cy="1698563"/>
          </a:xfrm>
        </p:spPr>
        <p:txBody>
          <a:bodyPr>
            <a:noAutofit/>
          </a:bodyPr>
          <a:lstStyle/>
          <a:p>
            <a:r>
              <a:rPr lang="ru-RU" sz="3600" dirty="0" smtClean="0"/>
              <a:t>Русского географического общества </a:t>
            </a:r>
          </a:p>
          <a:p>
            <a:r>
              <a:rPr lang="ru-RU" sz="3600" dirty="0" smtClean="0"/>
              <a:t>и Молодёжных клубов при нём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05474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/>
              <a:t>На берегу стоит лодка, к которой идут 2 мужчина. Но транспорт выдержит только одного. Оба смогли оказаться на другом берегу. Как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122882" name="Picture 2" descr="Лодка купить у официального дилера по низкой цен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412392"/>
            <a:ext cx="5211762" cy="37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7500" lnSpcReduction="20000"/>
          </a:bodyPr>
          <a:lstStyle/>
          <a:p>
            <a:r>
              <a:rPr lang="ru-RU" sz="4400" dirty="0"/>
              <a:t>Этот город является единственным в мире, расположенным сразу на двух континентах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2770" name="Picture 2" descr="Отдых в Стамбуле. Все что нужно знать о Стамбуле:погода, карта,  достопримечательности, отел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94" y="1371600"/>
            <a:ext cx="5873964" cy="391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5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199238"/>
          </a:xfrm>
        </p:spPr>
        <p:txBody>
          <a:bodyPr>
            <a:normAutofit fontScale="77500" lnSpcReduction="20000"/>
          </a:bodyPr>
          <a:lstStyle/>
          <a:p>
            <a:r>
              <a:rPr lang="ru-RU" sz="4400" dirty="0"/>
              <a:t>Один из крупнейших в мире крытых горнолыжных курортов (площадь 22 500 м²) вместимостью </a:t>
            </a:r>
            <a:r>
              <a:rPr lang="ru-RU" sz="4400" dirty="0" smtClean="0"/>
              <a:t>1500 человек расположен там – где именно?</a:t>
            </a:r>
            <a:endParaRPr lang="ru-RU" sz="4400" dirty="0"/>
          </a:p>
        </p:txBody>
      </p:sp>
      <p:pic>
        <p:nvPicPr>
          <p:cNvPr id="30722" name="Picture 2" descr="https://viquiz.ru/img/game/qdata/img/097ae80397cc47e34c50cc910d0fa6d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805782"/>
            <a:ext cx="5211762" cy="293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3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На этой крупнейшей в мире реке нет ни одного моста</a:t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28674" name="Picture 2" descr="Мелкие суда на Амазонк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20434"/>
            <a:ext cx="5211762" cy="390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7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416511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416510" cy="4534930"/>
          </a:xfrm>
        </p:spPr>
        <p:txBody>
          <a:bodyPr>
            <a:normAutofit fontScale="85000" lnSpcReduction="20000"/>
          </a:bodyPr>
          <a:lstStyle/>
          <a:p>
            <a:r>
              <a:rPr lang="ru-RU" sz="4400" dirty="0" smtClean="0"/>
              <a:t>Уникальная страна: де-юре нет столицы, состоит из 26 самостоятельных «стран», а так же трижды нападала на своего соседа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26626" name="Picture 2" descr="Швейцари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4814"/>
            <a:ext cx="5211762" cy="347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ОТВЕТЫ НА Блок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sz="6000" dirty="0" smtClean="0"/>
              <a:t>«</a:t>
            </a:r>
            <a:r>
              <a:rPr lang="ru-RU" sz="6000" dirty="0"/>
              <a:t>География</a:t>
            </a:r>
            <a:r>
              <a:rPr lang="ru-RU" sz="6000" dirty="0" smtClean="0"/>
              <a:t>»</a:t>
            </a:r>
            <a:endParaRPr lang="ru-RU" sz="6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899" y="1668162"/>
            <a:ext cx="4501973" cy="4707924"/>
          </a:xfrm>
        </p:spPr>
        <p:txBody>
          <a:bodyPr>
            <a:normAutofit fontScale="55000" lnSpcReduction="20000"/>
          </a:bodyPr>
          <a:lstStyle/>
          <a:p>
            <a:r>
              <a:rPr lang="ru-RU" sz="5800" dirty="0"/>
              <a:t>Где находится “Испанская лестница”?</a:t>
            </a:r>
          </a:p>
          <a:p>
            <a:r>
              <a:rPr lang="ru-RU" sz="5100" dirty="0"/>
              <a:t>Назначение Испанской лестницы заключалось в том, чтобы соединить испанское </a:t>
            </a:r>
            <a:r>
              <a:rPr lang="ru-RU" sz="5100" dirty="0" smtClean="0"/>
              <a:t>посольство </a:t>
            </a:r>
            <a:r>
              <a:rPr lang="ru-RU" sz="5100" dirty="0"/>
              <a:t>с церковью </a:t>
            </a:r>
            <a:r>
              <a:rPr lang="ru-RU" sz="5100" dirty="0" err="1"/>
              <a:t>Тринита</a:t>
            </a:r>
            <a:r>
              <a:rPr lang="ru-RU" sz="5100" dirty="0"/>
              <a:t>-</a:t>
            </a:r>
            <a:r>
              <a:rPr lang="ru-RU" sz="5100" dirty="0" err="1"/>
              <a:t>деи</a:t>
            </a:r>
            <a:r>
              <a:rPr lang="ru-RU" sz="5100" dirty="0"/>
              <a:t>-Монти в Риме.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181600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Италия</a:t>
            </a:r>
            <a:endParaRPr lang="ru-RU" sz="6600" dirty="0"/>
          </a:p>
        </p:txBody>
      </p:sp>
      <p:pic>
        <p:nvPicPr>
          <p:cNvPr id="44034" name="Picture 2" descr="Испанская лестница в Риме: фото и описание, как добратьс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8343"/>
            <a:ext cx="5211762" cy="347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5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br>
              <a:rPr lang="ru-RU" sz="6600" dirty="0" smtClean="0"/>
            </a:b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199238"/>
          </a:xfrm>
        </p:spPr>
        <p:txBody>
          <a:bodyPr>
            <a:normAutofit fontScale="70000" lnSpcReduction="20000"/>
          </a:bodyPr>
          <a:lstStyle/>
          <a:p>
            <a:r>
              <a:rPr lang="ru-RU" sz="5200" dirty="0"/>
              <a:t>Сколько всего стран нужно пересечь через границы, чтобы из Финляндии добраться до Китая?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829434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1 – это Россия</a:t>
            </a:r>
            <a:endParaRPr lang="ru-RU" sz="6600" dirty="0"/>
          </a:p>
        </p:txBody>
      </p:sp>
      <p:pic>
        <p:nvPicPr>
          <p:cNvPr id="41986" name="Picture 2" descr="Финляндско-китайские отношения — Википеди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7" r="4999" b="30144"/>
          <a:stretch/>
        </p:blipFill>
        <p:spPr bwMode="auto">
          <a:xfrm>
            <a:off x="5721181" y="1569309"/>
            <a:ext cx="628553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Танцующий лес находится именно в этой стране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323700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/>
              <a:t>Калининградская область, </a:t>
            </a:r>
            <a:r>
              <a:rPr lang="ru-RU" sz="5400" dirty="0" smtClean="0"/>
              <a:t>Россия</a:t>
            </a:r>
            <a:endParaRPr lang="ru-RU" sz="5400" dirty="0"/>
          </a:p>
        </p:txBody>
      </p:sp>
      <p:pic>
        <p:nvPicPr>
          <p:cNvPr id="39938" name="Picture 2" descr="Танцующий лес на Куршской косе / Travel.ru / Чудеса свет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19014"/>
            <a:ext cx="5211762" cy="390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1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899" y="1668162"/>
            <a:ext cx="4268231" cy="4199238"/>
          </a:xfrm>
        </p:spPr>
        <p:txBody>
          <a:bodyPr>
            <a:normAutofit/>
          </a:bodyPr>
          <a:lstStyle/>
          <a:p>
            <a:r>
              <a:rPr lang="ru-RU" sz="4400" dirty="0"/>
              <a:t>Что необычного принято делать в Японии для борьбы с жарой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97771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Рассказывать страшилки</a:t>
            </a:r>
            <a:endParaRPr lang="ru-RU" sz="6600" dirty="0"/>
          </a:p>
        </p:txBody>
      </p:sp>
      <p:pic>
        <p:nvPicPr>
          <p:cNvPr id="37890" name="Picture 2" descr="Япония - все о стране, отдыхе и путешествиях | Planet of Hote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3905"/>
            <a:ext cx="5211762" cy="347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9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19923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Чем примечательны камни в «Долине смерти» в США?</a:t>
            </a:r>
            <a:endParaRPr lang="ru-RU" sz="40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181600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Они движутся</a:t>
            </a:r>
            <a:endParaRPr lang="ru-RU" sz="6600" dirty="0"/>
          </a:p>
        </p:txBody>
      </p:sp>
      <p:pic>
        <p:nvPicPr>
          <p:cNvPr id="35842" name="Picture 2" descr="Движущиеся камни — Википеди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5628"/>
            <a:ext cx="5211762" cy="34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3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11030" cy="4199238"/>
          </a:xfrm>
        </p:spPr>
        <p:txBody>
          <a:bodyPr>
            <a:noAutofit/>
          </a:bodyPr>
          <a:lstStyle/>
          <a:p>
            <a:r>
              <a:rPr lang="ru-RU" sz="4800" dirty="0"/>
              <a:t>Пифагор придумал </a:t>
            </a:r>
            <a:r>
              <a:rPr lang="ru-RU" sz="4800" dirty="0" smtClean="0"/>
              <a:t>необычную кружку. Какую?</a:t>
            </a:r>
            <a:endParaRPr lang="ru-RU" sz="4800" dirty="0"/>
          </a:p>
        </p:txBody>
      </p:sp>
      <p:pic>
        <p:nvPicPr>
          <p:cNvPr id="120834" name="Picture 2" descr="Пифагор: биография, годы жизни, интересные факты, открытия, портре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54" y="685800"/>
            <a:ext cx="4582529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3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ru-RU" sz="4400" dirty="0"/>
              <a:t>Самая холодная столица в </a:t>
            </a:r>
            <a:r>
              <a:rPr lang="ru-RU" sz="4400" dirty="0" smtClean="0"/>
              <a:t>Мире со средне годовой температурой </a:t>
            </a:r>
          </a:p>
          <a:p>
            <a:pPr>
              <a:spcAft>
                <a:spcPts val="0"/>
              </a:spcAft>
            </a:pPr>
            <a:r>
              <a:rPr lang="ru-RU" sz="4400" dirty="0" smtClean="0"/>
              <a:t>-0,6 градусов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69350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Улан-Батор, Монголия</a:t>
            </a:r>
            <a:endParaRPr lang="ru-RU" sz="6600" dirty="0"/>
          </a:p>
        </p:txBody>
      </p:sp>
      <p:pic>
        <p:nvPicPr>
          <p:cNvPr id="33794" name="Picture 2" descr="Улан-Батор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80" y="938952"/>
            <a:ext cx="6003077" cy="37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7500" lnSpcReduction="20000"/>
          </a:bodyPr>
          <a:lstStyle/>
          <a:p>
            <a:r>
              <a:rPr lang="ru-RU" sz="4400" dirty="0"/>
              <a:t>Этот город является единственным в мире, расположенным сразу на двух континентах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2" y="503640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Стамбул, Турция</a:t>
            </a:r>
            <a:endParaRPr lang="ru-RU" sz="6600" dirty="0"/>
          </a:p>
        </p:txBody>
      </p:sp>
      <p:pic>
        <p:nvPicPr>
          <p:cNvPr id="31746" name="Picture 2" descr="Столица трёх империй | Турция. Стамбул. Недвижимость у моря. Статьи о  недвижимости, строительстве и ремонте. СИБДО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47" y="1199531"/>
            <a:ext cx="6141343" cy="38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4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199238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/>
              <a:t>О</a:t>
            </a:r>
            <a:r>
              <a:rPr lang="ru-RU" sz="4400" dirty="0" smtClean="0"/>
              <a:t>дин </a:t>
            </a:r>
            <a:r>
              <a:rPr lang="ru-RU" sz="4400" dirty="0"/>
              <a:t>из крупнейших в мире крытых горнолыжных курортов (площадь 22 500 м²) вместимостью </a:t>
            </a:r>
            <a:r>
              <a:rPr lang="ru-RU" sz="4400" dirty="0" smtClean="0"/>
              <a:t>1500 </a:t>
            </a:r>
            <a:r>
              <a:rPr lang="ru-RU" sz="4400" dirty="0"/>
              <a:t>человек. Это первый крытый горнолыжный комплекс на Ближнем </a:t>
            </a:r>
            <a:r>
              <a:rPr lang="ru-RU" sz="4400" dirty="0" smtClean="0"/>
              <a:t>Востоке - </a:t>
            </a:r>
            <a:r>
              <a:rPr lang="en-US" sz="4400" dirty="0"/>
              <a:t>Ski Dubai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780007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Дубай, ОАЭ</a:t>
            </a:r>
            <a:endParaRPr lang="ru-RU" sz="6600" dirty="0"/>
          </a:p>
        </p:txBody>
      </p:sp>
      <p:pic>
        <p:nvPicPr>
          <p:cNvPr id="29698" name="Picture 2" descr="https://viquiz.ru/img/game/qdata/img/097ae80397cc47e34c50cc910d0fa6d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805782"/>
            <a:ext cx="5211762" cy="293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6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На этой </a:t>
            </a:r>
            <a:r>
              <a:rPr lang="ru-RU" sz="4400" dirty="0" smtClean="0"/>
              <a:t>крупнейшей в мире реке </a:t>
            </a:r>
            <a:r>
              <a:rPr lang="ru-RU" sz="4400" dirty="0"/>
              <a:t>нет ни одного моста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249561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Амазонка</a:t>
            </a:r>
            <a:endParaRPr lang="ru-RU" sz="6600" dirty="0"/>
          </a:p>
        </p:txBody>
      </p:sp>
      <p:pic>
        <p:nvPicPr>
          <p:cNvPr id="27650" name="Picture 2" descr="Мелкие суда на Амазонк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08077"/>
            <a:ext cx="5211762" cy="390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501655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501654" cy="4572000"/>
          </a:xfrm>
        </p:spPr>
        <p:txBody>
          <a:bodyPr>
            <a:normAutofit fontScale="85000" lnSpcReduction="20000"/>
          </a:bodyPr>
          <a:lstStyle/>
          <a:p>
            <a:r>
              <a:rPr lang="ru-RU" sz="4400" dirty="0"/>
              <a:t>Уникальная страна: де-юре нет столицы, состоит из 26 самостоятельных «стран», а так же трижды нападала на своего соседа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554" y="508617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Швейцария</a:t>
            </a:r>
            <a:endParaRPr lang="ru-RU" sz="6600" dirty="0"/>
          </a:p>
        </p:txBody>
      </p:sp>
      <p:pic>
        <p:nvPicPr>
          <p:cNvPr id="25602" name="Picture 2" descr="Швейцари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4814"/>
            <a:ext cx="5211762" cy="347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7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300" dirty="0"/>
              <a:t>ЭКСТРА: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dirty="0" smtClean="0"/>
              <a:t>«</a:t>
            </a:r>
            <a:r>
              <a:rPr lang="ru-RU" sz="6000" dirty="0"/>
              <a:t>Об РГО и МК РГО в Якутии, России и в мире»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831492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/>
              <a:t>Русское географическое общество было основано по высочайшему повелению Николая I в 1845 году. В разные годы Обществом руководили представители Российского императорского дома, учёные и государственные </a:t>
            </a:r>
            <a:r>
              <a:rPr lang="ru-RU" sz="4400" dirty="0" smtClean="0"/>
              <a:t>деятели.</a:t>
            </a:r>
          </a:p>
          <a:p>
            <a:r>
              <a:rPr lang="ru-RU" sz="4400" dirty="0" smtClean="0"/>
              <a:t>Кто текущий председатель?</a:t>
            </a:r>
            <a:endParaRPr lang="ru-RU" sz="4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1429" y="475199"/>
            <a:ext cx="4195512" cy="586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Назовите известные Вам проекты РГО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5390" y="1528011"/>
            <a:ext cx="5970242" cy="39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3874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Когда было основано Отделение РГО в Якутии?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696" y="200899"/>
            <a:ext cx="5211762" cy="3425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675" y="3344779"/>
            <a:ext cx="4675277" cy="32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984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Какие проекты Отделения РГО в Якутии Вам известны?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1121" y="367920"/>
            <a:ext cx="4417933" cy="617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91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20000"/>
          </a:bodyPr>
          <a:lstStyle/>
          <a:p>
            <a:r>
              <a:rPr lang="ru-RU" sz="4400" dirty="0"/>
              <a:t>В сиквеле какого праздничного фильма снялся Дональд Трамп?</a:t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18786" name="Picture 2" descr="Режиссер «Один дома 2» назвал причину появления Трампа в фильме | РБК Стиль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7" r="5473"/>
          <a:stretch/>
        </p:blipFill>
        <p:spPr bwMode="auto">
          <a:xfrm>
            <a:off x="6697360" y="1034578"/>
            <a:ext cx="4577414" cy="483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8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Как стать членом РГО?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1328" y="1371600"/>
            <a:ext cx="6031656" cy="40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069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Чем занимаются МК РГО?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4338" name="Picture 2" descr="МК РГО | «Школа № 185 имени Героя Советского Союза, Героя Социалистического  Труда В.С.Гризодубовой» | Молодежный клуб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96" y="210926"/>
            <a:ext cx="5211762" cy="291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Что? Где? Когда?&quot; по-географически | Русское географическое обществ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"/>
          <a:stretch/>
        </p:blipFill>
        <p:spPr bwMode="auto">
          <a:xfrm>
            <a:off x="5816794" y="3152274"/>
            <a:ext cx="4831153" cy="342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506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Какие проекты МК вы знаете?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5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170" y="1130968"/>
            <a:ext cx="6119434" cy="45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878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199238"/>
          </a:xfrm>
        </p:spPr>
        <p:txBody>
          <a:bodyPr>
            <a:normAutofit fontScale="92500"/>
          </a:bodyPr>
          <a:lstStyle/>
          <a:p>
            <a:r>
              <a:rPr lang="ru-RU" sz="4400" dirty="0" smtClean="0"/>
              <a:t>Сколько МК в России? В мире?</a:t>
            </a:r>
          </a:p>
          <a:p>
            <a:r>
              <a:rPr lang="ru-RU" sz="4400" dirty="0" smtClean="0"/>
              <a:t>Когда появился МК РГО в Якутии?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0242" name="Picture 2" descr="МК РГО | Отделение РГО в Республике Саха (Якутия) | Молодежный клу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07" y="1475650"/>
            <a:ext cx="6060524" cy="404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4668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Какие проекты МК РГО в Якутии Вам известны?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8194" name="Picture 2" descr="МК РГО | Отделение РГО в Республике Саха (Якутия) | Молодежный клу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075" y="1515979"/>
            <a:ext cx="6180512" cy="4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51719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416511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Как открыть МК и как стать членом клуба?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6146" name="Picture 2" descr="Шесть Молодёжных клубов РГО Краснодарского края вошли в число лучших в  России | Русское географическое обществ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58" y="1371601"/>
            <a:ext cx="6011949" cy="399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69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/>
          </a:bodyPr>
          <a:lstStyle/>
          <a:p>
            <a:r>
              <a:rPr lang="ru-RU" sz="4400" dirty="0"/>
              <a:t>Как называется колокол часов Вестминстерского дворца в Лондоне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114690" name="Picture 2" descr="Лондон. Вестминстерский дворец (Westminster Palace). |  Достопримечательности Европы в наших путешествиях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5302"/>
            <a:ext cx="5211762" cy="347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7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Какая самая маленькая планета в нашей Солнечной системе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116738" name="Picture 2" descr="GISMETEO: Что после Плутона? 5&amp;nbsp;загадок Солнечной системы - События |  Новости погоды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01" y="1383957"/>
            <a:ext cx="5776825" cy="398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6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416511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Сколько длится мгновение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5" name="Picture 2" descr="Высокое мгновение — Википед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89" y="1371600"/>
            <a:ext cx="5336381" cy="43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1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ОТВЕТЫ НА Блок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sz="6000" dirty="0"/>
              <a:t>«Вступительный»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Именно так называли новобранцев на флоте…</a:t>
            </a:r>
            <a:endParaRPr lang="ru-RU" sz="4400" dirty="0"/>
          </a:p>
        </p:txBody>
      </p:sp>
      <p:pic>
        <p:nvPicPr>
          <p:cNvPr id="1026" name="Picture 2" descr="Салага - Интересные факт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4733"/>
            <a:ext cx="5211762" cy="347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6728104" y="5336059"/>
            <a:ext cx="426823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САЛАГА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5249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Брандмауэр – это …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69350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Противопожарная стена</a:t>
            </a:r>
            <a:endParaRPr lang="ru-RU" sz="6600" dirty="0"/>
          </a:p>
        </p:txBody>
      </p:sp>
      <p:pic>
        <p:nvPicPr>
          <p:cNvPr id="2054" name="Picture 6" descr="Брандмауэр | Частное БТ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2006677"/>
            <a:ext cx="5211762" cy="25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8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1"/>
            <a:ext cx="4268230" cy="452257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9600" dirty="0"/>
              <a:t>У салатной заправки и крема для загара есть кое-что </a:t>
            </a:r>
            <a:r>
              <a:rPr lang="ru-RU" sz="9600" dirty="0" smtClean="0"/>
              <a:t>общее: диоксид </a:t>
            </a:r>
            <a:r>
              <a:rPr lang="ru-RU" sz="9600" dirty="0"/>
              <a:t>титана, который </a:t>
            </a:r>
            <a:r>
              <a:rPr lang="ru-RU" sz="9600" dirty="0" smtClean="0"/>
              <a:t>добавляют</a:t>
            </a:r>
            <a:r>
              <a:rPr lang="ru-RU" sz="9600" dirty="0"/>
              <a:t> </a:t>
            </a:r>
            <a:endParaRPr lang="ru-RU" sz="9600" dirty="0" smtClean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9600" dirty="0" smtClean="0"/>
              <a:t>в</a:t>
            </a:r>
            <a:r>
              <a:rPr lang="ru-RU" sz="9600" dirty="0"/>
              <a:t> </a:t>
            </a:r>
            <a:r>
              <a:rPr lang="ru-RU" sz="9600" dirty="0" smtClean="0"/>
              <a:t>солнцезащитные </a:t>
            </a:r>
            <a:r>
              <a:rPr lang="ru-RU" sz="9600" dirty="0"/>
              <a:t>средства, часто используется в пищевых продуктах. </a:t>
            </a:r>
            <a:endParaRPr lang="ru-RU" sz="9600" dirty="0" smtClean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9600" dirty="0" smtClean="0"/>
              <a:t>Он</a:t>
            </a:r>
            <a:r>
              <a:rPr lang="ru-RU" sz="9600" dirty="0"/>
              <a:t> выполняет ту же функцию — предотвращает разрушительное воздействие света и выступает в роли консерванта.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286632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Диоксид титана</a:t>
            </a:r>
            <a:endParaRPr lang="ru-RU" sz="6600" dirty="0"/>
          </a:p>
        </p:txBody>
      </p:sp>
      <p:pic>
        <p:nvPicPr>
          <p:cNvPr id="125954" name="Picture 2" descr="16 сумасшедших фактов о еде, которые вы точно не знали (Спойлер: теперь мы с опаской смотрим на грибы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79866"/>
            <a:ext cx="5211762" cy="378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90" y="461274"/>
            <a:ext cx="8171826" cy="577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8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Штирлиц полагал, что это запоминается лучше всего. Что?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225466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/>
              <a:t>Последняя </a:t>
            </a:r>
            <a:r>
              <a:rPr lang="ru-RU" sz="6600" dirty="0" smtClean="0"/>
              <a:t>фраза</a:t>
            </a:r>
            <a:endParaRPr lang="ru-RU" sz="6600" dirty="0"/>
          </a:p>
        </p:txBody>
      </p:sp>
      <p:pic>
        <p:nvPicPr>
          <p:cNvPr id="123906" name="Picture 2" descr="Родина Штирлица: найдены родственные связи легендарного полковника Исаева -  М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21383"/>
            <a:ext cx="5211762" cy="39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6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/>
              <a:t>На берегу стоит лодка, к которой идут 2 мужчина. Но транспорт выдержит только одного. Оба смогли оказаться на другом берегу. Как</a:t>
            </a:r>
            <a:r>
              <a:rPr lang="ru-RU" sz="4400" dirty="0" smtClean="0"/>
              <a:t>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69350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/>
              <a:t>Изначально оба были на разных </a:t>
            </a:r>
            <a:r>
              <a:rPr lang="ru-RU" sz="5400" dirty="0" smtClean="0"/>
              <a:t>берегах</a:t>
            </a:r>
            <a:endParaRPr lang="ru-RU" sz="5400" dirty="0"/>
          </a:p>
        </p:txBody>
      </p:sp>
      <p:pic>
        <p:nvPicPr>
          <p:cNvPr id="121858" name="Picture 2" descr="Разбор задачки о львах и людях: как перевезти всех с одного берега на  другой так, чтобы львы не съели людей?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r="18039"/>
          <a:stretch/>
        </p:blipFill>
        <p:spPr bwMode="auto">
          <a:xfrm>
            <a:off x="5989331" y="1668162"/>
            <a:ext cx="5745775" cy="30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Винный бокал с самоотливом в виде сосуда Пифагора купить и цена | Goodsi.r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94" y="562230"/>
            <a:ext cx="5175250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97527" cy="4199238"/>
          </a:xfrm>
        </p:spPr>
        <p:txBody>
          <a:bodyPr>
            <a:normAutofit lnSpcReduction="10000"/>
          </a:bodyPr>
          <a:lstStyle/>
          <a:p>
            <a:r>
              <a:rPr lang="ru-RU" sz="4800" dirty="0"/>
              <a:t>Пифагор придумал необычную кружку. </a:t>
            </a:r>
            <a:r>
              <a:rPr lang="ru-RU" sz="4800" dirty="0" smtClean="0"/>
              <a:t>Какую?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737480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Кружка жадности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85382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В сиквеле какого праздничного фильма снялся Дональд Трамп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562447" y="5181600"/>
            <a:ext cx="6599543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Один дома 2: </a:t>
            </a:r>
            <a:r>
              <a:rPr lang="ru-RU" sz="4400" dirty="0"/>
              <a:t>Затерянный в Нью-Йорке</a:t>
            </a:r>
          </a:p>
        </p:txBody>
      </p:sp>
      <p:pic>
        <p:nvPicPr>
          <p:cNvPr id="117762" name="Picture 2" descr="Режиссер «Один дома 2» назвал причину появления Трампа в фильме | РБК Стиль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90460"/>
            <a:ext cx="5211762" cy="3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3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Как называется колокол часов Вестминстерского дворца в Лондоне</a:t>
            </a:r>
            <a:r>
              <a:rPr lang="ru-RU" sz="4400" dirty="0" smtClean="0"/>
              <a:t>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13666" name="Picture 2" descr="Вестминстерский дворец - здание Британского парламента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/>
          <a:stretch/>
        </p:blipFill>
        <p:spPr bwMode="auto">
          <a:xfrm>
            <a:off x="6106661" y="968511"/>
            <a:ext cx="5511115" cy="441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25872" y="537930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Биг-Бен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8451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20000"/>
          </a:bodyPr>
          <a:lstStyle/>
          <a:p>
            <a:r>
              <a:rPr lang="ru-RU" sz="4400" dirty="0"/>
              <a:t>Какая самая маленькая планета в нашей Солнечной системе</a:t>
            </a:r>
            <a:r>
              <a:rPr lang="ru-RU" sz="4400" dirty="0" smtClean="0"/>
              <a:t>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15714" name="Picture 2" descr="Меркурий и аналогичные ему миры имеют потенциал к зарождению жизни -  Ин-Спей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072950"/>
            <a:ext cx="5211762" cy="44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535685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Меркурий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00560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501655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899" y="1668162"/>
            <a:ext cx="4280587" cy="4199238"/>
          </a:xfrm>
        </p:spPr>
        <p:txBody>
          <a:bodyPr>
            <a:noAutofit/>
          </a:bodyPr>
          <a:lstStyle/>
          <a:p>
            <a:r>
              <a:rPr lang="ru-RU" sz="3600" b="1" dirty="0"/>
              <a:t>Сколько длится мгновение</a:t>
            </a:r>
            <a:r>
              <a:rPr lang="ru-RU" sz="3600" b="1" dirty="0" smtClean="0"/>
              <a:t>?</a:t>
            </a:r>
          </a:p>
          <a:p>
            <a:r>
              <a:rPr lang="ru-RU" sz="3200" dirty="0" smtClean="0"/>
              <a:t>Термин </a:t>
            </a:r>
            <a:r>
              <a:rPr lang="ru-RU" sz="3200" dirty="0"/>
              <a:t>“мгновение” был введен в обиход монахом восьмого века святым Бедой </a:t>
            </a:r>
            <a:r>
              <a:rPr lang="ru-RU" sz="3200" dirty="0" smtClean="0"/>
              <a:t>Достопочтенным. </a:t>
            </a:r>
          </a:p>
        </p:txBody>
      </p:sp>
      <p:pic>
        <p:nvPicPr>
          <p:cNvPr id="111620" name="Picture 4" descr="Беда Достопочтенны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94" y="475733"/>
            <a:ext cx="5175250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6274594" y="5719118"/>
            <a:ext cx="517525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90 секунд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80854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Блок:</a:t>
            </a:r>
            <a:r>
              <a:rPr lang="ru-RU" dirty="0"/>
              <a:t> </a:t>
            </a:r>
            <a:r>
              <a:rPr lang="ru-RU" sz="6000" dirty="0" smtClean="0"/>
              <a:t>«</a:t>
            </a:r>
            <a:r>
              <a:rPr lang="ru-RU" sz="6000" dirty="0"/>
              <a:t>Гуманитарный</a:t>
            </a:r>
            <a:r>
              <a:rPr lang="ru-RU" sz="6000" dirty="0" smtClean="0"/>
              <a:t>»</a:t>
            </a:r>
            <a:endParaRPr lang="ru-RU" sz="6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7500" lnSpcReduction="20000"/>
          </a:bodyPr>
          <a:lstStyle/>
          <a:p>
            <a:r>
              <a:rPr lang="ru-RU" sz="4400" dirty="0"/>
              <a:t>Фамилия писателя в названии десерта, основными компонентами которого являются взбитый яичный желток и сахар</a:t>
            </a:r>
            <a:r>
              <a:rPr lang="ru-RU" sz="4400" dirty="0" smtClean="0"/>
              <a:t>.</a:t>
            </a:r>
            <a:endParaRPr lang="ru-RU" sz="4400" dirty="0"/>
          </a:p>
        </p:txBody>
      </p:sp>
      <p:pic>
        <p:nvPicPr>
          <p:cNvPr id="106498" name="Picture 2" descr="Алкогольный Гоголь-моголь – рецепт с водкой или коньяко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049862"/>
            <a:ext cx="5211762" cy="44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2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Откуда взялось слово «биржа»?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04450" name="Picture 2" descr="Брюгге. Что посмотреть в центре города: kolllak — LiveJour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77" y="1371600"/>
            <a:ext cx="5953892" cy="39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Quiz-</a:t>
            </a:r>
            <a:r>
              <a:rPr lang="ru-RU" dirty="0"/>
              <a:t>игра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общую </a:t>
            </a:r>
            <a:r>
              <a:rPr lang="ru-RU" dirty="0" smtClean="0"/>
              <a:t>тематику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 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/>
          </a:bodyPr>
          <a:lstStyle/>
          <a:p>
            <a:r>
              <a:rPr lang="ru-RU" sz="4400" dirty="0" smtClean="0"/>
              <a:t>Автором </a:t>
            </a:r>
            <a:r>
              <a:rPr lang="ru-RU" sz="4400" dirty="0"/>
              <a:t>теории разделения властей являлся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02402" name="Picture 2" descr="Шарль Луи де Монтескье - биография, факты, фот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23" y="685800"/>
            <a:ext cx="3791391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199238"/>
          </a:xfrm>
        </p:spPr>
        <p:txBody>
          <a:bodyPr>
            <a:normAutofit lnSpcReduction="10000"/>
          </a:bodyPr>
          <a:lstStyle/>
          <a:p>
            <a:r>
              <a:rPr lang="ru-RU" sz="4400" dirty="0" smtClean="0"/>
              <a:t>Что объединяет эти даты? ,</a:t>
            </a:r>
          </a:p>
          <a:p>
            <a:r>
              <a:rPr lang="ru-RU" sz="3600" dirty="0" smtClean="0"/>
              <a:t>1905,1918,1925,</a:t>
            </a:r>
            <a:r>
              <a:rPr lang="ru-RU" sz="3600" dirty="0"/>
              <a:t> </a:t>
            </a:r>
            <a:r>
              <a:rPr lang="ru-RU" sz="3600" dirty="0" smtClean="0"/>
              <a:t>1937,1978,1991, и 1993 годы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0348" y="1371600"/>
            <a:ext cx="6058288" cy="40880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197" y="1195516"/>
            <a:ext cx="4671884" cy="467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757352"/>
          </a:xfrm>
        </p:spPr>
        <p:txBody>
          <a:bodyPr>
            <a:normAutofit fontScale="62500" lnSpcReduction="20000"/>
          </a:bodyPr>
          <a:lstStyle/>
          <a:p>
            <a:r>
              <a:rPr lang="ru-RU" sz="4400" dirty="0"/>
              <a:t>Психиатр </a:t>
            </a:r>
            <a:r>
              <a:rPr lang="ru-RU" sz="4400" dirty="0" err="1"/>
              <a:t>Чезаре</a:t>
            </a:r>
            <a:r>
              <a:rPr lang="ru-RU" sz="4400" dirty="0"/>
              <a:t> </a:t>
            </a:r>
            <a:r>
              <a:rPr lang="ru-RU" sz="4400" dirty="0" err="1"/>
              <a:t>Ломброзо</a:t>
            </a:r>
            <a:r>
              <a:rPr lang="ru-RU" sz="4400" dirty="0"/>
              <a:t>, посмотрев на почерк этого писателя, пришёл к выводу, что он принадлежит женщине легкого поведения с психопатическими наклонностями. Кому принадлежит этот почерк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98306" name="Picture 2" descr="Quiz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730" y="276198"/>
            <a:ext cx="4976913" cy="639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79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Д</a:t>
            </a:r>
            <a:r>
              <a:rPr lang="ru-RU" sz="4400" dirty="0" smtClean="0"/>
              <a:t>ревнейший правовой памятник </a:t>
            </a:r>
            <a:r>
              <a:rPr lang="ru-RU" sz="4400" dirty="0"/>
              <a:t>в мире</a:t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96258" name="Picture 2" descr="Право - Психолого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188720"/>
            <a:ext cx="5211762" cy="41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 smtClean="0"/>
              <a:t>Именно с этой буквы в русском языке начинаются только 74 слова</a:t>
            </a:r>
            <a:endParaRPr lang="ru-RU" sz="4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5333" y="685800"/>
            <a:ext cx="4129188" cy="51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Какие фигуры изображены на триптихе </a:t>
            </a:r>
            <a:r>
              <a:rPr lang="ru-RU" sz="4400" dirty="0" err="1" smtClean="0"/>
              <a:t>К.Малевича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92162" name="Picture 2" descr="МАЛЕВИЧ Казимир Северинович - Виртуальный Pусский музе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685800"/>
            <a:ext cx="3881437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1"/>
            <a:ext cx="4268230" cy="4621427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/>
              <a:t>Название цикла из четырёх эпических опер, основанных на реконструкциях германской мифологии, исландских сагах и средневековой поэме «Песнь о </a:t>
            </a:r>
            <a:r>
              <a:rPr lang="ru-RU" sz="4400" dirty="0" err="1"/>
              <a:t>Нибелунгах</a:t>
            </a:r>
            <a:r>
              <a:rPr lang="ru-RU" sz="4400" dirty="0" smtClean="0"/>
              <a:t>»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90114" name="Picture 2" descr="Siegfried awakens Brunhil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453380"/>
            <a:ext cx="5211762" cy="364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416511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/>
              <a:t>Кто из писателей написал самый короткий рассказ, способный растрогать любого?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88066" name="Picture 2" descr="18 фактов из удивительной жизни Эрнеста Хемингуэ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19014"/>
            <a:ext cx="5211762" cy="390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1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ОТВЕТЫ НА Блок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sz="6000" dirty="0" smtClean="0"/>
              <a:t>«</a:t>
            </a:r>
            <a:r>
              <a:rPr lang="ru-RU" sz="6000" dirty="0"/>
              <a:t>Гуманитарный</a:t>
            </a:r>
            <a:r>
              <a:rPr lang="ru-RU" sz="6000" dirty="0" smtClean="0"/>
              <a:t>»</a:t>
            </a:r>
            <a:endParaRPr lang="ru-RU" sz="6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0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pic>
        <p:nvPicPr>
          <p:cNvPr id="105474" name="Picture 2" descr="Гоголь Николай Васильевич — биография писателя, личная жизнь, фото,  портреты, книг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11" y="426308"/>
            <a:ext cx="4142615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/>
              <a:t>Фамилия писателя в названии десерта, основными компонентами которого являются взбитый яичный желток и сахар</a:t>
            </a:r>
            <a:r>
              <a:rPr lang="ru-RU" sz="4400" dirty="0" smtClean="0"/>
              <a:t>.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2" y="560155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Н.В. Гоголь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5263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353071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Quiz-</a:t>
            </a:r>
            <a:r>
              <a:rPr lang="ru-RU" dirty="0" smtClean="0"/>
              <a:t>игра на общую тематику от </a:t>
            </a:r>
            <a:r>
              <a:rPr lang="ru-RU" sz="4000" dirty="0" smtClean="0"/>
              <a:t>Молодёжного клуба Отделения РГО в РС(Я)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854415"/>
            <a:ext cx="9601200" cy="3581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Блок: «Вступительный»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Блок: </a:t>
            </a:r>
            <a:r>
              <a:rPr lang="ru-RU" dirty="0" smtClean="0"/>
              <a:t>«Гуманитарный»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Блок: </a:t>
            </a:r>
            <a:r>
              <a:rPr lang="ru-RU" dirty="0" smtClean="0"/>
              <a:t>«История»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Блок: «Естественно-научный</a:t>
            </a:r>
            <a:r>
              <a:rPr lang="ru-RU" dirty="0" smtClean="0"/>
              <a:t>»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Блок: </a:t>
            </a:r>
            <a:r>
              <a:rPr lang="ru-RU" dirty="0" smtClean="0"/>
              <a:t>«География»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ЭКСТРА: «Об РГО и МК РГО в Якутии, России и в мире»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10" y="0"/>
            <a:ext cx="2481589" cy="175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br>
              <a:rPr lang="ru-RU" sz="6600" dirty="0" smtClean="0"/>
            </a:b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62500" lnSpcReduction="20000"/>
          </a:bodyPr>
          <a:lstStyle/>
          <a:p>
            <a:r>
              <a:rPr lang="ru-RU" sz="4400" dirty="0"/>
              <a:t>Откуда взялось слово «биржа»?</a:t>
            </a:r>
            <a:br>
              <a:rPr lang="ru-RU" sz="4400" dirty="0"/>
            </a:br>
            <a:r>
              <a:rPr lang="ru-RU" sz="3600" dirty="0"/>
              <a:t>В </a:t>
            </a:r>
            <a:r>
              <a:rPr lang="ru-RU" sz="3600" dirty="0" smtClean="0"/>
              <a:t>Брюгге </a:t>
            </a:r>
            <a:r>
              <a:rPr lang="ru-RU" sz="3600" dirty="0"/>
              <a:t>торги проходили на площади, где стоял дом старинного семейства Ван Дер Бурсе, на гербе которого были изображены три кожаных </a:t>
            </a:r>
            <a:r>
              <a:rPr lang="ru-RU" sz="3600" dirty="0" smtClean="0"/>
              <a:t>кошелька. </a:t>
            </a:r>
            <a:r>
              <a:rPr lang="ru-RU" sz="3600" dirty="0"/>
              <a:t>Собрания купцов на площади получили название «</a:t>
            </a:r>
            <a:r>
              <a:rPr lang="ru-RU" sz="3600" dirty="0" err="1"/>
              <a:t>Borsa</a:t>
            </a:r>
            <a:r>
              <a:rPr lang="ru-RU" sz="3600" dirty="0"/>
              <a:t>», что означает «кошелёк</a:t>
            </a:r>
            <a:r>
              <a:rPr lang="ru-RU" sz="3600" dirty="0" smtClean="0"/>
              <a:t>».</a:t>
            </a:r>
            <a:endParaRPr lang="ru-RU" sz="36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56249" y="5261917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Бельгия</a:t>
            </a:r>
            <a:endParaRPr lang="ru-RU" sz="6600" dirty="0"/>
          </a:p>
        </p:txBody>
      </p:sp>
      <p:pic>
        <p:nvPicPr>
          <p:cNvPr id="103426" name="Picture 2" descr="Брюгге. Что посмотреть в центре города: kolllak — LiveJour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97" y="999709"/>
            <a:ext cx="6335197" cy="42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/>
          </a:bodyPr>
          <a:lstStyle/>
          <a:p>
            <a:r>
              <a:rPr lang="ru-RU" sz="4400" dirty="0" smtClean="0"/>
              <a:t>Автором </a:t>
            </a:r>
            <a:r>
              <a:rPr lang="ru-RU" sz="4400" dirty="0"/>
              <a:t>теории разделения властей являлся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01378" name="Picture 2" descr="Шарль Луи де Монтескье - биография, факты, фот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23" y="451022"/>
            <a:ext cx="3791391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25872" y="5626272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 smtClean="0"/>
              <a:t>Монтескьё</a:t>
            </a:r>
            <a:r>
              <a:rPr lang="ru-RU" dirty="0" smtClean="0"/>
              <a:t> </a:t>
            </a:r>
            <a:r>
              <a:rPr lang="ru-RU" dirty="0"/>
              <a:t>Шарль Луи</a:t>
            </a:r>
          </a:p>
        </p:txBody>
      </p:sp>
    </p:spTree>
    <p:extLst>
      <p:ext uri="{BB962C8B-B14F-4D97-AF65-F5344CB8AC3E}">
        <p14:creationId xmlns:p14="http://schemas.microsoft.com/office/powerpoint/2010/main" val="17386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7500" lnSpcReduction="20000"/>
          </a:bodyPr>
          <a:lstStyle/>
          <a:p>
            <a:r>
              <a:rPr lang="ru-RU" sz="5400" dirty="0"/>
              <a:t>Что объединяет эти даты? ,</a:t>
            </a:r>
          </a:p>
          <a:p>
            <a:r>
              <a:rPr lang="ru-RU" sz="4400" dirty="0"/>
              <a:t>1905,1918,1925, 1937,1978,1991, и 1993 годы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69350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Конституция</a:t>
            </a:r>
            <a:endParaRPr lang="ru-RU" sz="6600" dirty="0"/>
          </a:p>
        </p:txBody>
      </p:sp>
      <p:pic>
        <p:nvPicPr>
          <p:cNvPr id="99330" name="Picture 2" descr="Действует ли Конституция РФ ? | ВКонтакт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271118"/>
            <a:ext cx="5211762" cy="34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pic>
        <p:nvPicPr>
          <p:cNvPr id="7" name="Picture 2" descr="Quiz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66" y="280318"/>
            <a:ext cx="4102711" cy="52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1"/>
            <a:ext cx="4268230" cy="4630695"/>
          </a:xfrm>
        </p:spPr>
        <p:txBody>
          <a:bodyPr>
            <a:normAutofit fontScale="62500" lnSpcReduction="20000"/>
          </a:bodyPr>
          <a:lstStyle/>
          <a:p>
            <a:r>
              <a:rPr lang="ru-RU" sz="4400" dirty="0"/>
              <a:t>Психиатр </a:t>
            </a:r>
            <a:r>
              <a:rPr lang="ru-RU" sz="4400" dirty="0" err="1"/>
              <a:t>Чезаре</a:t>
            </a:r>
            <a:r>
              <a:rPr lang="ru-RU" sz="4400" dirty="0"/>
              <a:t> </a:t>
            </a:r>
            <a:r>
              <a:rPr lang="ru-RU" sz="4400" dirty="0" err="1"/>
              <a:t>Ломброзо</a:t>
            </a:r>
            <a:r>
              <a:rPr lang="ru-RU" sz="4400" dirty="0"/>
              <a:t>, посмотрев на почерк этого писателя, пришёл к выводу, что он принадлежит женщине легкого поведения с психопатическими наклонностями. Кому принадлежит этот почерк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97282" name="Picture 2" descr="Лев Николаевич Толстой (1828-1910). Художник С. Бондар | Президентская  библиотека имени Б.Н. Ельцина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8829" r="6621" b="12856"/>
          <a:stretch/>
        </p:blipFill>
        <p:spPr bwMode="auto">
          <a:xfrm>
            <a:off x="8947527" y="1668161"/>
            <a:ext cx="3101546" cy="405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139376" y="5613057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Лев Толстой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6369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31108" y="1661813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Древнейший правовой памятник в мире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725127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Законы </a:t>
            </a:r>
            <a:r>
              <a:rPr lang="ru-RU" sz="6600" dirty="0" err="1" smtClean="0"/>
              <a:t>Хамурапи</a:t>
            </a:r>
            <a:endParaRPr lang="ru-RU" sz="6600" dirty="0"/>
          </a:p>
        </p:txBody>
      </p:sp>
      <p:pic>
        <p:nvPicPr>
          <p:cNvPr id="95236" name="Picture 4" descr="Право - Психолог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26" y="341994"/>
            <a:ext cx="4911296" cy="392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4" name="Picture 2" descr="Копия стелы с Законами Хаммурапи из Королевского музея Онтарио (деталь)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6"/>
          <a:stretch/>
        </p:blipFill>
        <p:spPr bwMode="auto">
          <a:xfrm>
            <a:off x="8862219" y="2110984"/>
            <a:ext cx="3048000" cy="35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Именно с этой буквы в русском языке начинаются только 74 </a:t>
            </a:r>
            <a:r>
              <a:rPr lang="ru-RU" sz="4400" dirty="0" smtClean="0"/>
              <a:t>слова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01159" y="5524500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«Й»</a:t>
            </a:r>
            <a:endParaRPr lang="ru-RU" sz="6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4804" y="352338"/>
            <a:ext cx="3582007" cy="4489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551" y="2108242"/>
            <a:ext cx="3319077" cy="33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6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Какие фигуры изображены на триптихе </a:t>
            </a:r>
            <a:r>
              <a:rPr lang="ru-RU" sz="4400" dirty="0" err="1"/>
              <a:t>К.Малевича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167184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Круг, квадрат и крест</a:t>
            </a:r>
            <a:endParaRPr lang="ru-RU" sz="6600" dirty="0"/>
          </a:p>
        </p:txBody>
      </p:sp>
      <p:pic>
        <p:nvPicPr>
          <p:cNvPr id="91138" name="Picture 2" descr="Самые известные картины Казимира Малевича с названиями — «Лермонтов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201786"/>
            <a:ext cx="5211762" cy="38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18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411362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 smtClean="0"/>
              <a:t>Название </a:t>
            </a:r>
            <a:r>
              <a:rPr lang="ru-RU" sz="4400" dirty="0"/>
              <a:t>цикла из четырёх эпических опер, основанных на реконструкциях германской мифологии, исландских сагах и средневековой поэме «Песнь о </a:t>
            </a:r>
            <a:r>
              <a:rPr lang="ru-RU" sz="4400" dirty="0" err="1"/>
              <a:t>Нибелунгах</a:t>
            </a:r>
            <a:r>
              <a:rPr lang="ru-RU" sz="4400" dirty="0" smtClean="0"/>
              <a:t>»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39266" y="5307225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 smtClean="0"/>
              <a:t>Кольцо </a:t>
            </a:r>
            <a:r>
              <a:rPr lang="ru-RU" sz="6000" dirty="0" err="1" smtClean="0"/>
              <a:t>Нибелунгов</a:t>
            </a:r>
            <a:r>
              <a:rPr lang="ru-RU" sz="6000" dirty="0" smtClean="0"/>
              <a:t>,</a:t>
            </a:r>
          </a:p>
          <a:p>
            <a:pPr algn="ctr"/>
            <a:r>
              <a:rPr lang="ru-RU" sz="6000" dirty="0" smtClean="0"/>
              <a:t>Р. Вагнер</a:t>
            </a:r>
            <a:endParaRPr lang="ru-RU" sz="6000" dirty="0"/>
          </a:p>
        </p:txBody>
      </p:sp>
      <p:pic>
        <p:nvPicPr>
          <p:cNvPr id="89090" name="Picture 2" descr="Siegfried awakens Brunhil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710" y="403056"/>
            <a:ext cx="5211762" cy="364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1871 го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561" y="1837856"/>
            <a:ext cx="2502701" cy="34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24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501655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1"/>
            <a:ext cx="4501654" cy="4720281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/>
              <a:t>Кто из писателей написал самый короткий рассказ, способный растрогать любого</a:t>
            </a:r>
            <a:r>
              <a:rPr lang="ru-RU" sz="4400" dirty="0" smtClean="0"/>
              <a:t>?</a:t>
            </a:r>
          </a:p>
          <a:p>
            <a:r>
              <a:rPr lang="ru-RU" sz="3600" dirty="0"/>
              <a:t>«Продаются детские ботиночки. Неношеные</a:t>
            </a:r>
            <a:r>
              <a:rPr lang="ru-RU" sz="3600" dirty="0" smtClean="0"/>
              <a:t>»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709845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Эрнест </a:t>
            </a:r>
            <a:r>
              <a:rPr lang="ru-RU" sz="6600" dirty="0" err="1" smtClean="0"/>
              <a:t>Хеменгуэй</a:t>
            </a:r>
            <a:endParaRPr lang="ru-RU" sz="6600" dirty="0"/>
          </a:p>
        </p:txBody>
      </p:sp>
      <p:pic>
        <p:nvPicPr>
          <p:cNvPr id="87042" name="Picture 2" descr="Автор: Хемингуэй Эрнест | новинки 2022 | книжный интернет-магазин Лабирин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80" y="454283"/>
            <a:ext cx="4359878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Блок:</a:t>
            </a:r>
            <a:r>
              <a:rPr lang="ru-RU" dirty="0"/>
              <a:t> </a:t>
            </a:r>
            <a:r>
              <a:rPr lang="ru-RU" sz="6000" dirty="0" smtClean="0"/>
              <a:t>«</a:t>
            </a:r>
            <a:r>
              <a:rPr lang="ru-RU" sz="6000" dirty="0"/>
              <a:t>История</a:t>
            </a:r>
            <a:r>
              <a:rPr lang="ru-RU" sz="6000" dirty="0" smtClean="0"/>
              <a:t>»</a:t>
            </a:r>
            <a:endParaRPr lang="ru-RU" sz="6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Блок:</a:t>
            </a:r>
            <a:r>
              <a:rPr lang="ru-RU" dirty="0"/>
              <a:t> </a:t>
            </a:r>
            <a:r>
              <a:rPr lang="ru-RU" sz="6000" dirty="0"/>
              <a:t>«Вступительный»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Как долго длилась Столетняя война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86018" name="Picture 2" descr="Столетняя война | Средневековье вики | Fand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479074"/>
            <a:ext cx="5211762" cy="35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0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 smtClean="0"/>
              <a:t>Для защиты городских стен от римских захватчиков именно ОН изобрёл механизм «Коготь» – гигантский кран, оснащенный крюками-кошками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63490" name="Picture 2" descr="https://viquiz.ru/img/game/qdata/img/d0ae85cc1d28fe3b73cb0248f02056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179413"/>
            <a:ext cx="5211762" cy="41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2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Каково было первоначальное название Нью-Йорка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61442" name="Picture 2" descr="8 фактов о Нью-Йорке, которые вы могли не знать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6171"/>
            <a:ext cx="5211762" cy="34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008738" cy="4199238"/>
          </a:xfrm>
        </p:spPr>
        <p:txBody>
          <a:bodyPr>
            <a:normAutofit fontScale="92500"/>
          </a:bodyPr>
          <a:lstStyle/>
          <a:p>
            <a:r>
              <a:rPr lang="ru-RU" sz="4400" dirty="0" smtClean="0"/>
              <a:t>«Муравей убил льва» – говорили о его кончине, кто он?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59394" name="Picture 2" descr="https://viquiz.ru/img/game/qdata/img/qst/5b815311c8e75dcdd8b116b0416f58d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729441"/>
            <a:ext cx="5211762" cy="308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09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312508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 smtClean="0"/>
              <a:t>Инженерное сооружение, падение с которого послужило подъёмом политической карьеры Б. Ельцина</a:t>
            </a:r>
            <a:endParaRPr lang="ru-RU" sz="4400" dirty="0"/>
          </a:p>
        </p:txBody>
      </p:sp>
      <p:pic>
        <p:nvPicPr>
          <p:cNvPr id="155650" name="Picture 2" descr="Ельцин, Борис Николаевич — Википед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685800"/>
            <a:ext cx="3881437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1"/>
            <a:ext cx="4268230" cy="4547287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 smtClean="0"/>
              <a:t>В </a:t>
            </a:r>
            <a:r>
              <a:rPr lang="en-US" sz="4400" dirty="0" smtClean="0"/>
              <a:t>XIV</a:t>
            </a:r>
            <a:r>
              <a:rPr lang="ru-RU" sz="4400" dirty="0" smtClean="0"/>
              <a:t> веке Дания, Норвегия, Швеция и союзники проиграли ЭТОМУ союзу городов так, что по условиям мира они получили право вето при выборе наследников датского престола</a:t>
            </a:r>
            <a:endParaRPr lang="ru-RU" sz="4400" dirty="0"/>
          </a:p>
        </p:txBody>
      </p:sp>
      <p:pic>
        <p:nvPicPr>
          <p:cNvPr id="55298" name="Picture 2" descr="https://viquiz.ru/img/game/qdata/img/qst/48f6c01b1ddf2bb1cac69bc138dbc1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3999"/>
            <a:ext cx="5211762" cy="347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20000"/>
          </a:bodyPr>
          <a:lstStyle/>
          <a:p>
            <a:r>
              <a:rPr lang="ru-RU" sz="4400" dirty="0" smtClean="0"/>
              <a:t>Именно с этой женщиной состоял в переписке с 1584 года Иоанн Васильевич</a:t>
            </a:r>
            <a:r>
              <a:rPr lang="en-US" sz="4400" dirty="0" smtClean="0"/>
              <a:t> 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pic>
        <p:nvPicPr>
          <p:cNvPr id="151554" name="Picture 2" descr="Реконструкция внешнего вида Ивана IV по черепу, выполненная антропологом Михаилом Герасимовым, 1963 год[1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783" y="685800"/>
            <a:ext cx="3556872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89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899" y="1668162"/>
            <a:ext cx="4132305" cy="4473146"/>
          </a:xfrm>
        </p:spPr>
        <p:txBody>
          <a:bodyPr>
            <a:normAutofit fontScale="47500" lnSpcReduction="20000"/>
          </a:bodyPr>
          <a:lstStyle/>
          <a:p>
            <a:r>
              <a:rPr lang="ru-RU" sz="6700" dirty="0" smtClean="0"/>
              <a:t>Симбирскую классическую гимназию оба брата закончили с золотой медалью: Александр – в 1883 году, а Владимир – 4 года спустя. Назовите фамилию братьев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51202" name="Picture 2" descr="https://viquiz.ru/img/game/qdata/img/qst/8c16a38218c474333dd4a9256805077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068198"/>
            <a:ext cx="5211762" cy="441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6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Какой осветительный прибор обязан своим названием чуду света?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4594" y="685800"/>
            <a:ext cx="5175250" cy="51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416511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7500" lnSpcReduction="20000"/>
          </a:bodyPr>
          <a:lstStyle/>
          <a:p>
            <a:r>
              <a:rPr lang="ru-RU" sz="4400" dirty="0" smtClean="0"/>
              <a:t>Название этой империи состояло по началу из трёх слов, при этом ни одно из них не соответствовало действительности.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67586" name="Picture 2" descr="Государство Священная Римская Империя, его краткая история, флаги, гербы и  валют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14" y="1371600"/>
            <a:ext cx="5208910" cy="417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Именно так называли новобранцев на флоте…</a:t>
            </a:r>
            <a:endParaRPr lang="ru-RU" sz="4400" dirty="0"/>
          </a:p>
        </p:txBody>
      </p:sp>
      <p:pic>
        <p:nvPicPr>
          <p:cNvPr id="1026" name="Picture 2" descr="Салага - Интересные факт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4733"/>
            <a:ext cx="5211762" cy="347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Ответы на Блок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sz="6000" dirty="0" smtClean="0"/>
              <a:t>«</a:t>
            </a:r>
            <a:r>
              <a:rPr lang="ru-RU" sz="6000" dirty="0"/>
              <a:t>История</a:t>
            </a:r>
            <a:r>
              <a:rPr lang="ru-RU" sz="6000" dirty="0" smtClean="0"/>
              <a:t>»</a:t>
            </a:r>
            <a:endParaRPr lang="ru-RU" sz="6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899" y="1668162"/>
            <a:ext cx="4058165" cy="4199238"/>
          </a:xfrm>
        </p:spPr>
        <p:txBody>
          <a:bodyPr>
            <a:normAutofit fontScale="92500"/>
          </a:bodyPr>
          <a:lstStyle/>
          <a:p>
            <a:r>
              <a:rPr lang="ru-RU" sz="4400" dirty="0"/>
              <a:t>Как долго длилась Столетняя война</a:t>
            </a:r>
            <a:r>
              <a:rPr lang="ru-RU" sz="4400" dirty="0" smtClean="0"/>
              <a:t>?</a:t>
            </a:r>
          </a:p>
          <a:p>
            <a:r>
              <a:rPr lang="ru-RU" sz="4400" dirty="0" smtClean="0"/>
              <a:t>С 1337 до 1453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181600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116 л</a:t>
            </a: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  <p:pic>
        <p:nvPicPr>
          <p:cNvPr id="84994" name="Picture 2" descr="Столетняя война | Средневековье вики | Fand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479074"/>
            <a:ext cx="5211762" cy="35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09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br>
              <a:rPr lang="ru-RU" sz="6600" dirty="0" smtClean="0"/>
            </a:b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/>
              <a:t>Для защиты городских стен от римских захватчиков именно ОН изобрёл механизм «Коготь» – гигантский кран, оснащенный крюками-кошками</a:t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62466" name="Picture 2" descr="https://viquiz.ru/img/game/qdata/img/d0ae85cc1d28fe3b73cb0248f02056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956990"/>
            <a:ext cx="5211762" cy="41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175423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Архимед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611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Каково было первоначальное название Нью-Йорка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69350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/>
              <a:t>Новый Амстердам</a:t>
            </a:r>
          </a:p>
        </p:txBody>
      </p:sp>
      <p:pic>
        <p:nvPicPr>
          <p:cNvPr id="60418" name="Picture 2" descr="8 фактов о Нью-Йорке, которые вы могли не знать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230425"/>
            <a:ext cx="5211762" cy="34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25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082878" cy="4199238"/>
          </a:xfrm>
        </p:spPr>
        <p:txBody>
          <a:bodyPr>
            <a:normAutofit fontScale="92500"/>
          </a:bodyPr>
          <a:lstStyle/>
          <a:p>
            <a:r>
              <a:rPr lang="ru-RU" sz="4400" dirty="0"/>
              <a:t>«Муравей убил льва» – говорили о его кончине, кто он?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669127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Ричард </a:t>
            </a:r>
            <a:r>
              <a:rPr lang="en-US" sz="6600" dirty="0" smtClean="0"/>
              <a:t>I</a:t>
            </a:r>
            <a:r>
              <a:rPr lang="ru-RU" sz="6600" dirty="0" smtClean="0"/>
              <a:t> </a:t>
            </a:r>
          </a:p>
          <a:p>
            <a:pPr algn="ctr"/>
            <a:r>
              <a:rPr lang="ru-RU" sz="6600" dirty="0" smtClean="0"/>
              <a:t>«Львиное сердце»</a:t>
            </a:r>
            <a:endParaRPr lang="ru-RU" sz="6600" dirty="0"/>
          </a:p>
        </p:txBody>
      </p:sp>
      <p:pic>
        <p:nvPicPr>
          <p:cNvPr id="58370" name="Picture 2" descr="https://viquiz.ru/img/game/qdata/img/qst/5b815311c8e75dcdd8b116b0416f58d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1731"/>
            <a:ext cx="5211762" cy="308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5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1"/>
            <a:ext cx="4268230" cy="4668619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/>
              <a:t>Инженерное сооружение, падение с которого послужило подъёмом политической карьеры Б. </a:t>
            </a:r>
            <a:r>
              <a:rPr lang="ru-RU" sz="4400" dirty="0" smtClean="0"/>
              <a:t>Ельцина</a:t>
            </a:r>
            <a:endParaRPr lang="ru-RU" sz="4400" dirty="0"/>
          </a:p>
        </p:txBody>
      </p:sp>
      <p:pic>
        <p:nvPicPr>
          <p:cNvPr id="154626" name="Picture 2" descr="Ельцин, Борис Николаевич — Википед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475731"/>
            <a:ext cx="3881437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25872" y="5650981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Падение с моста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9330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572000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/>
              <a:t>В </a:t>
            </a:r>
            <a:r>
              <a:rPr lang="en-US" sz="4400" dirty="0"/>
              <a:t>XIV</a:t>
            </a:r>
            <a:r>
              <a:rPr lang="ru-RU" sz="4400" dirty="0"/>
              <a:t> веке Дания, Норвегия, Швеция и союзники проиграли ЭТОМУ союзу городов так, что по условиям мира они получили право вето при выборе наследников датского </a:t>
            </a:r>
            <a:r>
              <a:rPr lang="ru-RU" sz="4400" dirty="0" smtClean="0"/>
              <a:t>престола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841792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Ганзейский союз</a:t>
            </a:r>
            <a:endParaRPr lang="ru-RU" sz="6600" dirty="0"/>
          </a:p>
        </p:txBody>
      </p:sp>
      <p:pic>
        <p:nvPicPr>
          <p:cNvPr id="54274" name="Picture 2" descr="https://viquiz.ru/img/game/qdata/img/qst/48f6c01b1ddf2bb1cac69bc138dbc1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73358"/>
            <a:ext cx="5211762" cy="347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2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/>
              <a:t>Именно с этой женщиной состоял в переписке с 1584 года Иоанн Васильевич</a:t>
            </a:r>
            <a:r>
              <a:rPr lang="en-US" sz="4400" dirty="0"/>
              <a:t> 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176446" y="5780903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Елизавета </a:t>
            </a:r>
            <a:r>
              <a:rPr lang="en-US" sz="6600" dirty="0" smtClean="0"/>
              <a:t>I</a:t>
            </a:r>
            <a:endParaRPr lang="ru-RU" sz="6600" dirty="0"/>
          </a:p>
        </p:txBody>
      </p:sp>
      <p:pic>
        <p:nvPicPr>
          <p:cNvPr id="150532" name="Picture 4" descr="Елизавета 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008" y="228772"/>
            <a:ext cx="3781968" cy="45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4" name="Picture 6" descr="Иван IV Гроз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17" y="1951852"/>
            <a:ext cx="269557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07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1"/>
            <a:ext cx="4268230" cy="4683211"/>
          </a:xfrm>
        </p:spPr>
        <p:txBody>
          <a:bodyPr>
            <a:normAutofit fontScale="77500" lnSpcReduction="20000"/>
          </a:bodyPr>
          <a:lstStyle/>
          <a:p>
            <a:r>
              <a:rPr lang="ru-RU" sz="4400" dirty="0"/>
              <a:t>Симбирскую классическую гимназию оба брата закончили с золотой медалью: Александр – в 1883 году, а Владимир – 4 года спустя. Назовите фамилию </a:t>
            </a:r>
            <a:r>
              <a:rPr lang="ru-RU" sz="4400" dirty="0" smtClean="0"/>
              <a:t>братьев</a:t>
            </a:r>
            <a:endParaRPr lang="ru-RU" sz="4400" dirty="0"/>
          </a:p>
        </p:txBody>
      </p:sp>
      <p:pic>
        <p:nvPicPr>
          <p:cNvPr id="50178" name="Picture 2" descr="https://viquiz.ru/img/game/qdata/img/qst/8c16a38218c474333dd4a9256805077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969342"/>
            <a:ext cx="5211762" cy="441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447271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Ульяновы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836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Какой осветительный прибор обязан своим названием чуду света?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867400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 smtClean="0"/>
              <a:t>Фароский</a:t>
            </a:r>
            <a:r>
              <a:rPr lang="ru-RU" dirty="0" smtClean="0"/>
              <a:t> маяк - фары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4594" y="685800"/>
            <a:ext cx="5175250" cy="51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Брандмауэр – это …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074" name="Picture 2" descr="Брандмауэр Windows — Википед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26" y="1371600"/>
            <a:ext cx="4409303" cy="440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9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501655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7500" lnSpcReduction="20000"/>
          </a:bodyPr>
          <a:lstStyle/>
          <a:p>
            <a:r>
              <a:rPr lang="ru-RU" sz="4400" dirty="0"/>
              <a:t>Название этой империи состояло по началу из трёх слов, при этом ни одно из них не соответствовало действительности.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554" y="492519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Священная Римская империя</a:t>
            </a:r>
            <a:endParaRPr lang="ru-RU" sz="6600" dirty="0"/>
          </a:p>
        </p:txBody>
      </p:sp>
      <p:pic>
        <p:nvPicPr>
          <p:cNvPr id="66562" name="Picture 2" descr="Государство Священная Римская Империя, его краткая история, флаги, гербы и  валют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99" y="912243"/>
            <a:ext cx="5011202" cy="401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Блок:</a:t>
            </a:r>
            <a:r>
              <a:rPr lang="ru-RU" sz="6000" dirty="0"/>
              <a:t> </a:t>
            </a:r>
            <a:r>
              <a:rPr lang="ru-RU" sz="4800" dirty="0" smtClean="0"/>
              <a:t>«</a:t>
            </a:r>
            <a:r>
              <a:rPr lang="ru-RU" sz="4800" dirty="0"/>
              <a:t>Естественно-научный</a:t>
            </a:r>
            <a:r>
              <a:rPr lang="ru-RU" sz="4800" dirty="0" smtClean="0"/>
              <a:t>»</a:t>
            </a:r>
            <a:endParaRPr lang="ru-RU" sz="4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Сколько костей у акул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65538" name="Picture 2" descr="Акула-людоед растерзала мужчину на популярном курорте: Звери: Из жизни:  Lenta.r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19014"/>
            <a:ext cx="5211762" cy="390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/>
          </a:bodyPr>
          <a:lstStyle/>
          <a:p>
            <a:r>
              <a:rPr lang="ru-RU" sz="4400" dirty="0" smtClean="0"/>
              <a:t>Почему вода может замерзнуть при +20 градусах в водопроводе?</a:t>
            </a:r>
            <a:endParaRPr lang="ru-RU" sz="4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1540690"/>
            <a:ext cx="5211762" cy="346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20000"/>
          </a:bodyPr>
          <a:lstStyle/>
          <a:p>
            <a:r>
              <a:rPr lang="ru-RU" sz="4400" dirty="0" smtClean="0"/>
              <a:t>На картине изображен убийца, крайне популярный в одно время в Англии 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1149632"/>
            <a:ext cx="5211762" cy="424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9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За что вручили Нобелевскую премию Эйнштейну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143362" name="Picture 2" descr="За что вручили Нобелевскую премию Эйнштейну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94" y="685800"/>
            <a:ext cx="5175250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58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Кто изображен на картинке?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40" r="9266"/>
          <a:stretch/>
        </p:blipFill>
        <p:spPr>
          <a:xfrm>
            <a:off x="6363729" y="1371600"/>
            <a:ext cx="5078627" cy="41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20000"/>
          </a:bodyPr>
          <a:lstStyle/>
          <a:p>
            <a:r>
              <a:rPr lang="ru-RU" sz="4400" dirty="0"/>
              <a:t>Какое изобретение человека первым преодолело звуковой барьер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139266" name="Picture 2" descr="Тихий» сверхзвуковой самолет поднимется в воздух в 2021 году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560" y="1371600"/>
            <a:ext cx="5798430" cy="41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8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/>
          </a:bodyPr>
          <a:lstStyle/>
          <a:p>
            <a:r>
              <a:rPr lang="ru-RU" sz="4400" dirty="0" smtClean="0"/>
              <a:t>Самый крупный живой организм на Земле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1317010"/>
            <a:ext cx="5211762" cy="391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9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/>
              <a:t>Какой химический элемент был получен при попытке выделить золото из мочи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5" name="Picture 2" descr="Какой химический элемент был получен при попытке выделить золото из мочи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79" y="743585"/>
            <a:ext cx="5059680" cy="505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У салатной заправки и крема для загара есть кое-что </a:t>
            </a:r>
            <a:r>
              <a:rPr lang="ru-RU" sz="4400" dirty="0" smtClean="0"/>
              <a:t>общее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26978" name="Picture 2" descr="16 сумасшедших фактов о еде, которые вы точно не знали (Спойлер: теперь мы с опаской смотрим на грибы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79866"/>
            <a:ext cx="5211762" cy="378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199238"/>
          </a:xfrm>
        </p:spPr>
        <p:txBody>
          <a:bodyPr>
            <a:normAutofit fontScale="62500" lnSpcReduction="20000"/>
          </a:bodyPr>
          <a:lstStyle/>
          <a:p>
            <a:r>
              <a:rPr lang="ru-RU" sz="4400" dirty="0" smtClean="0"/>
              <a:t>Опасаясь изъятия нацистами вручённых нобелевских медалей</a:t>
            </a:r>
            <a:r>
              <a:rPr lang="ru-RU" sz="4400" dirty="0"/>
              <a:t>, физики Макс фон Лауэ и Джеймс Франк отдали их на хранение Нильсу Бору. Когда нацисты оккупировали </a:t>
            </a:r>
            <a:r>
              <a:rPr lang="ru-RU" sz="4400" dirty="0" smtClean="0"/>
              <a:t>Данию</a:t>
            </a:r>
            <a:r>
              <a:rPr lang="ru-RU" sz="4400" dirty="0"/>
              <a:t> </a:t>
            </a:r>
            <a:r>
              <a:rPr lang="ru-RU" sz="4400" dirty="0" smtClean="0"/>
              <a:t>он их именно так спрятал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33122" name="Picture 2" descr="НОБЕЛЕВСКИЕ ПРЕМИИ | Энциклопедия Кругосве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94" y="685800"/>
            <a:ext cx="5175250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7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416511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416510" cy="4199238"/>
          </a:xfrm>
        </p:spPr>
        <p:txBody>
          <a:bodyPr>
            <a:normAutofit fontScale="92500" lnSpcReduction="20000"/>
          </a:bodyPr>
          <a:lstStyle/>
          <a:p>
            <a:r>
              <a:rPr lang="ru-RU" sz="4400" dirty="0"/>
              <a:t>Какой физический закон помог уличить биржевых игроков в незаконной инсайдерской торговле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47106" name="Picture 2" descr="Какой физический закон помог уличить биржевых игроков в незаконной инсайдерской торговле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83" y="951470"/>
            <a:ext cx="4698571" cy="469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24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/>
              <a:t>ОТВЕТЫ НА Блок</a:t>
            </a:r>
            <a:r>
              <a:rPr lang="ru-RU" sz="6000" b="1" dirty="0"/>
              <a:t>:</a:t>
            </a:r>
            <a:r>
              <a:rPr lang="ru-RU" sz="6000" dirty="0"/>
              <a:t> </a:t>
            </a:r>
            <a:r>
              <a:rPr lang="ru-RU" sz="4800" dirty="0" smtClean="0"/>
              <a:t>«</a:t>
            </a:r>
            <a:r>
              <a:rPr lang="ru-RU" sz="4800" dirty="0"/>
              <a:t>Естественно-научный</a:t>
            </a:r>
            <a:r>
              <a:rPr lang="ru-RU" sz="4800" dirty="0" smtClean="0"/>
              <a:t>»</a:t>
            </a:r>
            <a:endParaRPr lang="ru-RU" sz="4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Сколько костей у акул</a:t>
            </a:r>
            <a:r>
              <a:rPr lang="ru-RU" sz="4400" dirty="0" smtClean="0"/>
              <a:t>?</a:t>
            </a:r>
          </a:p>
          <a:p>
            <a:r>
              <a:rPr lang="ru-RU" sz="4400" dirty="0"/>
              <a:t>Скелет акулы состоит из хряща, а не из </a:t>
            </a:r>
            <a:r>
              <a:rPr lang="ru-RU" sz="4400" dirty="0" smtClean="0"/>
              <a:t>костей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360773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0 костей</a:t>
            </a:r>
            <a:endParaRPr lang="ru-RU" sz="6600" dirty="0"/>
          </a:p>
        </p:txBody>
      </p:sp>
      <p:pic>
        <p:nvPicPr>
          <p:cNvPr id="64514" name="Picture 2" descr="Акула-людоед растерзала мужчину на популярном курорте: Звери: Из жизни:  Lenta.r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19014"/>
            <a:ext cx="5211762" cy="390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4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br>
              <a:rPr lang="ru-RU" sz="6600" dirty="0" smtClean="0"/>
            </a:b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/>
          </a:bodyPr>
          <a:lstStyle/>
          <a:p>
            <a:r>
              <a:rPr lang="ru-RU" sz="4400" dirty="0"/>
              <a:t>Почему вода может замерзнуть при +20 градусах в водопроводе?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014785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Из-за метана</a:t>
            </a:r>
            <a:endParaRPr lang="ru-RU" sz="66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1540690"/>
            <a:ext cx="5211762" cy="346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6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20000"/>
          </a:bodyPr>
          <a:lstStyle/>
          <a:p>
            <a:r>
              <a:rPr lang="ru-RU" sz="4400" dirty="0"/>
              <a:t>На картине изображен убийца, крайне популярный в одно время в Англии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4965358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/>
              <a:t>Зеленый краситель - мышьяк</a:t>
            </a:r>
            <a:endParaRPr lang="ru-RU" sz="5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685800"/>
            <a:ext cx="5211762" cy="424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За что вручили Нобелевскую премию Эйнштейну</a:t>
            </a:r>
            <a:r>
              <a:rPr lang="ru-RU" sz="4400" dirty="0" smtClean="0"/>
              <a:t>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42338" name="Picture 2" descr="За что вручили Нобелевскую премию Эйнштейну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94" y="53375"/>
            <a:ext cx="5175250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181600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/>
              <a:t>Премия </a:t>
            </a:r>
            <a:r>
              <a:rPr lang="ru-RU" sz="4000" dirty="0"/>
              <a:t>была присуждена только за объяснение фотоэффекта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971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Кто изображен на картинке?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137427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 smtClean="0"/>
              <a:t>Тасманский дьявол</a:t>
            </a:r>
            <a:endParaRPr lang="ru-RU" sz="6000" dirty="0"/>
          </a:p>
        </p:txBody>
      </p:sp>
      <p:pic>
        <p:nvPicPr>
          <p:cNvPr id="7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40" r="9266"/>
          <a:stretch/>
        </p:blipFill>
        <p:spPr>
          <a:xfrm>
            <a:off x="6256338" y="890438"/>
            <a:ext cx="5211762" cy="42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20000"/>
          </a:bodyPr>
          <a:lstStyle/>
          <a:p>
            <a:r>
              <a:rPr lang="ru-RU" sz="4400" dirty="0"/>
              <a:t>Какое изобретение человека первым преодолело звуковой барьер?</a:t>
            </a:r>
          </a:p>
        </p:txBody>
      </p:sp>
      <p:pic>
        <p:nvPicPr>
          <p:cNvPr id="138242" name="Picture 2" descr="Какое изобретение человека первым преодолело звуковой барьер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94" y="500449"/>
            <a:ext cx="5175250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675699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Кнут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9363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7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/>
              <a:t>Самый крупный живой организм на </a:t>
            </a:r>
            <a:r>
              <a:rPr lang="ru-RU" sz="4400" dirty="0" smtClean="0"/>
              <a:t>Земле</a:t>
            </a:r>
            <a:r>
              <a:rPr lang="ru-RU" sz="4400" dirty="0"/>
              <a:t> </a:t>
            </a:r>
            <a:r>
              <a:rPr lang="ru-RU" sz="4400" dirty="0" smtClean="0"/>
              <a:t>- занимающий </a:t>
            </a:r>
            <a:r>
              <a:rPr lang="ru-RU" sz="4400" dirty="0"/>
              <a:t>площадь более 880 гектаров, а ее возраст оценивается в 2,4 тысячи лет.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027142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Опёнок </a:t>
            </a:r>
            <a:r>
              <a:rPr lang="ru-RU" sz="6600" dirty="0"/>
              <a:t>тёмный</a:t>
            </a:r>
          </a:p>
          <a:p>
            <a:pPr algn="ctr"/>
            <a:endParaRPr lang="ru-RU" sz="66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1538885"/>
            <a:ext cx="5211762" cy="34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7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/>
              <a:t>Штирлиц полагал, что это запоминается лучше всего. Что</a:t>
            </a:r>
            <a:r>
              <a:rPr lang="ru-RU" sz="4400" dirty="0" smtClean="0"/>
              <a:t>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24930" name="Picture 2" descr="Родина Штирлица: найдены родственные связи легендарного полковника Исаева -  М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21383"/>
            <a:ext cx="5211762" cy="39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3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8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/>
              <a:t>Какой химический элемент был получен при попытке выделить золото из мочи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pic>
        <p:nvPicPr>
          <p:cNvPr id="134146" name="Picture 2" descr="Какой химический элемент был получен при попытке выделить золото из мочи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79" y="385237"/>
            <a:ext cx="5059680" cy="505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25873" y="5444917"/>
            <a:ext cx="7272692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/>
              <a:t>Фосфор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59013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9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199238"/>
          </a:xfrm>
        </p:spPr>
        <p:txBody>
          <a:bodyPr>
            <a:normAutofit fontScale="62500" lnSpcReduction="20000"/>
          </a:bodyPr>
          <a:lstStyle/>
          <a:p>
            <a:r>
              <a:rPr lang="ru-RU" sz="4400" dirty="0"/>
              <a:t>Опасаясь изъятия нацистами вручённых нобелевских медалей, физики Макс фон Лауэ и Джеймс Франк отдали их на хранение Нильсу Бору. Когда нацисты оккупировали Данию он их именно так спрятал</a:t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32098" name="Picture 2" descr="НОБЕЛЕВСКИЕ ПРЕМИИ | Энциклопедия Кругосве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88" y="222594"/>
            <a:ext cx="5175250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535827" y="5397844"/>
            <a:ext cx="6656173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/>
              <a:t>Растворил в царской водке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1317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3899" y="685800"/>
            <a:ext cx="4501655" cy="685800"/>
          </a:xfrm>
        </p:spPr>
        <p:txBody>
          <a:bodyPr/>
          <a:lstStyle/>
          <a:p>
            <a:r>
              <a:rPr lang="ru-RU" sz="6600" dirty="0" smtClean="0"/>
              <a:t>ВОПРОС 10</a:t>
            </a:r>
            <a:endParaRPr lang="ru-RU" sz="6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501654" cy="4199238"/>
          </a:xfrm>
        </p:spPr>
        <p:txBody>
          <a:bodyPr>
            <a:normAutofit fontScale="92500" lnSpcReduction="20000"/>
          </a:bodyPr>
          <a:lstStyle/>
          <a:p>
            <a:r>
              <a:rPr lang="ru-RU" sz="4400" dirty="0"/>
              <a:t>Какой физический закон помог уличить биржевых игроков в незаконной инсайдерской торговле</a:t>
            </a:r>
            <a:r>
              <a:rPr lang="ru-RU" sz="4400" dirty="0" smtClean="0"/>
              <a:t>?</a:t>
            </a:r>
            <a:endParaRPr lang="ru-RU" sz="44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597611" y="4693508"/>
            <a:ext cx="6499654" cy="20038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Н</a:t>
            </a:r>
            <a:r>
              <a:rPr lang="ru-RU" sz="2400" dirty="0" smtClean="0"/>
              <a:t>ачали </a:t>
            </a:r>
            <a:r>
              <a:rPr lang="ru-RU" sz="2400" dirty="0"/>
              <a:t>торговать фьючерсами на </a:t>
            </a:r>
            <a:r>
              <a:rPr lang="ru-RU" sz="2400" dirty="0" smtClean="0"/>
              <a:t>других условиях </a:t>
            </a:r>
            <a:r>
              <a:rPr lang="ru-RU" sz="2400" dirty="0"/>
              <a:t>уже через 2 миллисекунды после важного объявления от </a:t>
            </a:r>
            <a:r>
              <a:rPr lang="ru-RU" sz="2400" dirty="0" smtClean="0"/>
              <a:t>ФРС. Однако </a:t>
            </a:r>
            <a:r>
              <a:rPr lang="ru-RU" sz="2400" dirty="0"/>
              <a:t>расчёт показал, что для прохождения информации между Вашингтоном и Чикаго </a:t>
            </a:r>
            <a:r>
              <a:rPr lang="ru-RU" sz="2400" dirty="0" smtClean="0"/>
              <a:t>потребовалось </a:t>
            </a:r>
            <a:r>
              <a:rPr lang="ru-RU" sz="2400" dirty="0"/>
              <a:t>бы 7 миллисекунд.</a:t>
            </a:r>
            <a:endParaRPr lang="ru-RU" sz="2400" dirty="0"/>
          </a:p>
        </p:txBody>
      </p:sp>
      <p:pic>
        <p:nvPicPr>
          <p:cNvPr id="46082" name="Picture 2" descr="Какой физический закон помог уличить биржевых игроков в незаконной инсайдерской торговле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74" y="218668"/>
            <a:ext cx="4289489" cy="428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Блок:</a:t>
            </a:r>
            <a:r>
              <a:rPr lang="ru-RU" dirty="0"/>
              <a:t> </a:t>
            </a:r>
            <a:r>
              <a:rPr lang="ru-RU" sz="6000" dirty="0" smtClean="0"/>
              <a:t>«</a:t>
            </a:r>
            <a:r>
              <a:rPr lang="ru-RU" sz="6000" dirty="0"/>
              <a:t>География</a:t>
            </a:r>
            <a:r>
              <a:rPr lang="ru-RU" sz="6000" dirty="0" smtClean="0"/>
              <a:t>»</a:t>
            </a:r>
            <a:endParaRPr lang="ru-RU" sz="6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Quiz-</a:t>
            </a:r>
            <a:r>
              <a:rPr lang="ru-RU" sz="3600" dirty="0"/>
              <a:t>игра </a:t>
            </a:r>
            <a:r>
              <a:rPr lang="ru-RU" sz="3600" dirty="0" smtClean="0"/>
              <a:t>на </a:t>
            </a:r>
            <a:r>
              <a:rPr lang="ru-RU" sz="3600" dirty="0"/>
              <a:t>общую тематику</a:t>
            </a:r>
            <a:endParaRPr lang="ru-RU" sz="3600" dirty="0" smtClean="0"/>
          </a:p>
          <a:p>
            <a:r>
              <a:rPr lang="ru-RU" dirty="0" smtClean="0"/>
              <a:t>от </a:t>
            </a:r>
            <a:r>
              <a:rPr lang="ru-RU" dirty="0"/>
              <a:t>Молодёжного клуба Отделения РГО в РС(Я)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6"/>
            <a:ext cx="3620725" cy="2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1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/>
              <a:t>Где находится “Испанская лестница</a:t>
            </a:r>
            <a:r>
              <a:rPr lang="ru-RU" sz="4400" dirty="0" smtClean="0"/>
              <a:t>”?</a:t>
            </a:r>
            <a:endParaRPr lang="ru-RU" sz="4400" dirty="0"/>
          </a:p>
        </p:txBody>
      </p:sp>
      <p:pic>
        <p:nvPicPr>
          <p:cNvPr id="45058" name="Picture 2" descr="Испанская лестница в Риме: фото и описание, как добратьс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8343"/>
            <a:ext cx="5211762" cy="347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06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2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070522" cy="4199238"/>
          </a:xfrm>
        </p:spPr>
        <p:txBody>
          <a:bodyPr>
            <a:normAutofit fontScale="77500" lnSpcReduction="20000"/>
          </a:bodyPr>
          <a:lstStyle/>
          <a:p>
            <a:r>
              <a:rPr lang="ru-RU" sz="4600" dirty="0" smtClean="0"/>
              <a:t>Сколько всего стран нужно пересечь через границы, чтобы из </a:t>
            </a:r>
            <a:r>
              <a:rPr lang="ru-RU" sz="4600" dirty="0"/>
              <a:t>Ф</a:t>
            </a:r>
            <a:r>
              <a:rPr lang="ru-RU" sz="4600" dirty="0" smtClean="0"/>
              <a:t>инляндии добраться до Китая?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43010" name="Picture 2" descr="中国对芬兰，芬兰烟旗并列中芬两国厚色丝绸烟雾旗库存例证. 插画包括有标志, 庆祝, 爱国心, 友谊- 16010157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r="10452"/>
          <a:stretch/>
        </p:blipFill>
        <p:spPr bwMode="auto">
          <a:xfrm>
            <a:off x="5684108" y="1729947"/>
            <a:ext cx="6376087" cy="33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3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Танцующий лес находится именно в этой стране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40962" name="Picture 2" descr="Танцующий лес на Куршской косе / Travel.ru / Чудеса свет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319014"/>
            <a:ext cx="5211762" cy="390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4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1992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Что необычного принято делать в Японии для борьбы с жарой?</a:t>
            </a:r>
            <a:endParaRPr lang="ru-RU" sz="4400" dirty="0"/>
          </a:p>
        </p:txBody>
      </p:sp>
      <p:pic>
        <p:nvPicPr>
          <p:cNvPr id="38914" name="Picture 2" descr="Япония - все о стране, отдыхе и путешествиях | Planet of Hote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3905"/>
            <a:ext cx="5211762" cy="347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07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5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4268230" cy="4199238"/>
          </a:xfrm>
        </p:spPr>
        <p:txBody>
          <a:bodyPr>
            <a:normAutofit/>
          </a:bodyPr>
          <a:lstStyle/>
          <a:p>
            <a:r>
              <a:rPr lang="ru-RU" sz="4000" dirty="0"/>
              <a:t>Чем примечательны камни в «Долине смерти» в США?</a:t>
            </a:r>
          </a:p>
        </p:txBody>
      </p:sp>
      <p:pic>
        <p:nvPicPr>
          <p:cNvPr id="36866" name="Picture 2" descr="Движущиеся камни — Википеди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535628"/>
            <a:ext cx="5211762" cy="34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3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23900" y="685800"/>
            <a:ext cx="4268230" cy="685800"/>
          </a:xfrm>
        </p:spPr>
        <p:txBody>
          <a:bodyPr/>
          <a:lstStyle/>
          <a:p>
            <a:r>
              <a:rPr lang="ru-RU" sz="6600" dirty="0" smtClean="0"/>
              <a:t>ВОПРОС 6</a:t>
            </a:r>
            <a:endParaRPr lang="ru-RU" sz="6600" dirty="0"/>
          </a:p>
        </p:txBody>
      </p:sp>
      <p:sp>
        <p:nvSpPr>
          <p:cNvPr id="10" name="Текст 5"/>
          <p:cNvSpPr>
            <a:spLocks noGrp="1"/>
          </p:cNvSpPr>
          <p:nvPr>
            <p:ph type="body" sz="half" idx="2"/>
          </p:nvPr>
        </p:nvSpPr>
        <p:spPr>
          <a:xfrm>
            <a:off x="723900" y="1668162"/>
            <a:ext cx="3855720" cy="419923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ru-RU" sz="4400" dirty="0"/>
              <a:t>Самая холодная столица в Мире со средне годовой температурой </a:t>
            </a:r>
          </a:p>
          <a:p>
            <a:pPr>
              <a:spcAft>
                <a:spcPts val="0"/>
              </a:spcAft>
            </a:pPr>
            <a:r>
              <a:rPr lang="ru-RU" sz="4400" dirty="0"/>
              <a:t>-0,6 градусов</a:t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34818" name="Picture 2" descr="Внешние связи - Улан-Батор - Официальный сайт администрации города  Красноярск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98" y="1853514"/>
            <a:ext cx="6335560" cy="316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Урожай</Template>
  <TotalTime>286</TotalTime>
  <Words>2035</Words>
  <Application>Microsoft Office PowerPoint</Application>
  <PresentationFormat>Широкоэкранный</PresentationFormat>
  <Paragraphs>330</Paragraphs>
  <Slides>125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125</vt:i4>
      </vt:variant>
    </vt:vector>
  </HeadingPairs>
  <TitlesOfParts>
    <vt:vector size="128" baseType="lpstr">
      <vt:lpstr>Arial</vt:lpstr>
      <vt:lpstr>Franklin Gothic Book</vt:lpstr>
      <vt:lpstr>Crop</vt:lpstr>
      <vt:lpstr>Встреча о деятельности </vt:lpstr>
      <vt:lpstr>Презентация PowerPoint</vt:lpstr>
      <vt:lpstr>Quiz-игра  на общую тематику</vt:lpstr>
      <vt:lpstr>Quiz-игра на общую тематику от Молодёжного клуба Отделения РГО в РС(Я)</vt:lpstr>
      <vt:lpstr>Блок: «Вступительный»</vt:lpstr>
      <vt:lpstr>ВОПРОС 1</vt:lpstr>
      <vt:lpstr>ВОПРОС 2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ОТВЕТЫ НА Блок: «Вступительный»</vt:lpstr>
      <vt:lpstr>ВОПРОС 1</vt:lpstr>
      <vt:lpstr>ВОПРОС 2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Блок: «Гуманитарный»</vt:lpstr>
      <vt:lpstr>ВОПРОС 1</vt:lpstr>
      <vt:lpstr>ВОПРОС 2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ОТВЕТЫ НА Блок: «Гуманитарный»</vt:lpstr>
      <vt:lpstr>ВОПРОС 1</vt:lpstr>
      <vt:lpstr>ВОПРОС 2  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Блок: «История»</vt:lpstr>
      <vt:lpstr>ВОПРОС 1</vt:lpstr>
      <vt:lpstr>ВОПРОС 2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Ответы на Блок: «История»</vt:lpstr>
      <vt:lpstr>ВОПРОС 1</vt:lpstr>
      <vt:lpstr>ВОПРОС 2  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Блок: «Естественно-научный»</vt:lpstr>
      <vt:lpstr>ВОПРОС 1</vt:lpstr>
      <vt:lpstr>ВОПРОС 2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ОТВЕТЫ НА Блок: «Естественно-научный»</vt:lpstr>
      <vt:lpstr>ВОПРОС 1</vt:lpstr>
      <vt:lpstr>ВОПРОС 2  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Блок: «География»</vt:lpstr>
      <vt:lpstr>ВОПРОС 1</vt:lpstr>
      <vt:lpstr>ВОПРОС 2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ОТВЕТЫ НА Блок: «География»</vt:lpstr>
      <vt:lpstr>ВОПРОС 1</vt:lpstr>
      <vt:lpstr>ВОПРОС 2  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ЭКСТРА:  «Об РГО и МК РГО в Якутии, России и в мире»</vt:lpstr>
      <vt:lpstr>ВОПРОС 1</vt:lpstr>
      <vt:lpstr>ВОПРОС 2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Шамаев</dc:creator>
  <cp:lastModifiedBy>Денис Шамаев</cp:lastModifiedBy>
  <cp:revision>28</cp:revision>
  <dcterms:created xsi:type="dcterms:W3CDTF">2022-12-21T15:37:56Z</dcterms:created>
  <dcterms:modified xsi:type="dcterms:W3CDTF">2022-12-21T20:24:54Z</dcterms:modified>
</cp:coreProperties>
</file>